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 SemiBold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Montserrat Medium"/>
      <p:regular r:id="rId31"/>
      <p:bold r:id="rId32"/>
      <p:italic r:id="rId33"/>
      <p:boldItalic r:id="rId34"/>
    </p:embeddedFont>
    <p:embeddedFont>
      <p:font typeface="Open Sans SemiBold"/>
      <p:regular r:id="rId35"/>
      <p:bold r:id="rId36"/>
      <p:italic r:id="rId37"/>
      <p:boldItalic r:id="rId38"/>
    </p:embeddedFont>
    <p:embeddedFont>
      <p:font typeface="Lato Black"/>
      <p:bold r:id="rId39"/>
      <p:boldItalic r:id="rId40"/>
    </p:embeddedFont>
    <p:embeddedFont>
      <p:font typeface="Helvetica Neue"/>
      <p:regular r:id="rId41"/>
      <p:bold r:id="rId42"/>
      <p:italic r:id="rId43"/>
      <p:boldItalic r:id="rId44"/>
    </p:embeddedFont>
    <p:embeddedFont>
      <p:font typeface="Roboto Mon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Black-boldItalic.fntdata"/><Relationship Id="rId20" Type="http://schemas.openxmlformats.org/officeDocument/2006/relationships/font" Target="fonts/MontserratSemiBold-bold.fntdata"/><Relationship Id="rId42" Type="http://schemas.openxmlformats.org/officeDocument/2006/relationships/font" Target="fonts/HelveticaNeue-bold.fntdata"/><Relationship Id="rId41" Type="http://schemas.openxmlformats.org/officeDocument/2006/relationships/font" Target="fonts/HelveticaNeue-regular.fntdata"/><Relationship Id="rId22" Type="http://schemas.openxmlformats.org/officeDocument/2006/relationships/font" Target="fonts/MontserratSemiBold-boldItalic.fntdata"/><Relationship Id="rId44" Type="http://schemas.openxmlformats.org/officeDocument/2006/relationships/font" Target="fonts/HelveticaNeue-boldItalic.fntdata"/><Relationship Id="rId21" Type="http://schemas.openxmlformats.org/officeDocument/2006/relationships/font" Target="fonts/MontserratSemiBold-italic.fntdata"/><Relationship Id="rId43" Type="http://schemas.openxmlformats.org/officeDocument/2006/relationships/font" Target="fonts/HelveticaNeue-italic.fntdata"/><Relationship Id="rId24" Type="http://schemas.openxmlformats.org/officeDocument/2006/relationships/font" Target="fonts/Montserrat-bold.fntdata"/><Relationship Id="rId46" Type="http://schemas.openxmlformats.org/officeDocument/2006/relationships/font" Target="fonts/RobotoMono-bold.fntdata"/><Relationship Id="rId23" Type="http://schemas.openxmlformats.org/officeDocument/2006/relationships/font" Target="fonts/Montserrat-regular.fntdata"/><Relationship Id="rId45" Type="http://schemas.openxmlformats.org/officeDocument/2006/relationships/font" Target="fonts/RobotoMon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48" Type="http://schemas.openxmlformats.org/officeDocument/2006/relationships/font" Target="fonts/RobotoMono-boldItalic.fntdata"/><Relationship Id="rId25" Type="http://schemas.openxmlformats.org/officeDocument/2006/relationships/font" Target="fonts/Montserrat-italic.fntdata"/><Relationship Id="rId47" Type="http://schemas.openxmlformats.org/officeDocument/2006/relationships/font" Target="fonts/RobotoMono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bold.fntdata"/><Relationship Id="rId13" Type="http://schemas.openxmlformats.org/officeDocument/2006/relationships/slide" Target="slides/slide8.xml"/><Relationship Id="rId35" Type="http://schemas.openxmlformats.org/officeDocument/2006/relationships/font" Target="fonts/OpenSansSemiBold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OpenSansSemiBold-italic.fntdata"/><Relationship Id="rId14" Type="http://schemas.openxmlformats.org/officeDocument/2006/relationships/slide" Target="slides/slide9.xml"/><Relationship Id="rId36" Type="http://schemas.openxmlformats.org/officeDocument/2006/relationships/font" Target="fonts/OpenSansSemiBold-bold.fntdata"/><Relationship Id="rId17" Type="http://schemas.openxmlformats.org/officeDocument/2006/relationships/slide" Target="slides/slide12.xml"/><Relationship Id="rId39" Type="http://schemas.openxmlformats.org/officeDocument/2006/relationships/font" Target="fonts/LatoBlack-bold.fntdata"/><Relationship Id="rId16" Type="http://schemas.openxmlformats.org/officeDocument/2006/relationships/slide" Target="slides/slide11.xml"/><Relationship Id="rId38" Type="http://schemas.openxmlformats.org/officeDocument/2006/relationships/font" Target="fonts/OpenSansSemiBold-boldItalic.fntdata"/><Relationship Id="rId19" Type="http://schemas.openxmlformats.org/officeDocument/2006/relationships/font" Target="fonts/MontserratSemiBold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088cd2b476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088cd2b476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088cd2b476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088cd2b476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088cd2b476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088cd2b476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088cd2b476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088cd2b476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088cd2b476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088cd2b476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088cd2b476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088cd2b476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088cd2b47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088cd2b47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088cd2b476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088cd2b47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088cd2b476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088cd2b476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088cd2b476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088cd2b476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088cd2b476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088cd2b476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52600" y="1578400"/>
            <a:ext cx="57402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400"/>
              <a:t>CYBER KILL CHAIN</a:t>
            </a:r>
            <a:endParaRPr b="1" sz="4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816400" y="2318700"/>
            <a:ext cx="5217600" cy="11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200">
                <a:latin typeface="Open Sans SemiBold"/>
                <a:ea typeface="Open Sans SemiBold"/>
                <a:cs typeface="Open Sans SemiBold"/>
                <a:sym typeface="Open Sans SemiBold"/>
              </a:rPr>
              <a:t>Phases of Cyber Attacks:</a:t>
            </a:r>
            <a:endParaRPr i="1" sz="2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en-GB" sz="2200">
                <a:latin typeface="Open Sans SemiBold"/>
                <a:ea typeface="Open Sans SemiBold"/>
                <a:cs typeface="Open Sans SemiBold"/>
                <a:sym typeface="Open Sans SemiBold"/>
              </a:rPr>
              <a:t>                              Insight and Strategy</a:t>
            </a:r>
            <a:endParaRPr i="1" sz="2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30" name="Google Shape;230;p17"/>
          <p:cNvSpPr txBox="1"/>
          <p:nvPr>
            <p:ph idx="1" type="subTitle"/>
          </p:nvPr>
        </p:nvSpPr>
        <p:spPr>
          <a:xfrm>
            <a:off x="5630375" y="3876725"/>
            <a:ext cx="3513600" cy="9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Roboto Mono"/>
                <a:ea typeface="Roboto Mono"/>
                <a:cs typeface="Roboto Mono"/>
                <a:sym typeface="Roboto Mono"/>
              </a:rPr>
              <a:t>Sreejith P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000">
                <a:latin typeface="Helvetica Neue"/>
                <a:ea typeface="Helvetica Neue"/>
                <a:cs typeface="Helvetica Neue"/>
                <a:sym typeface="Helvetica Neue"/>
              </a:rPr>
              <a:t>04-10-2024</a:t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type="title"/>
          </p:nvPr>
        </p:nvSpPr>
        <p:spPr>
          <a:xfrm>
            <a:off x="1297500" y="245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6 - Command &amp; Control (C2)</a:t>
            </a:r>
            <a:endParaRPr sz="2200"/>
          </a:p>
        </p:txBody>
      </p:sp>
      <p:sp>
        <p:nvSpPr>
          <p:cNvPr id="284" name="Google Shape;284;p26"/>
          <p:cNvSpPr txBox="1"/>
          <p:nvPr>
            <p:ph idx="1" type="body"/>
          </p:nvPr>
        </p:nvSpPr>
        <p:spPr>
          <a:xfrm>
            <a:off x="1297500" y="845100"/>
            <a:ext cx="7136400" cy="3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What is Command &amp; Control (C2)?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The phase where the attacker establishes communication with the compromised system.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Goals: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Maintain </a:t>
            </a: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control over the infected system and execute further instructions.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How It Works: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The installed malware connects to the attacker's server, allowing remote access to the compromised system.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Common C2 Techniques: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Beaconing: Periodic communication between the malware and the C2 server.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Use of Proxy Servers: Hiding the attacker's location while communicating with the malware.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Indicators of C2 Activity: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Unusual outbound traffic, especially to unknown IP addresses.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Network connections to suspicious domains.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type="title"/>
          </p:nvPr>
        </p:nvSpPr>
        <p:spPr>
          <a:xfrm>
            <a:off x="1297500" y="245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7 - Actions on Objectives</a:t>
            </a:r>
            <a:endParaRPr sz="2200"/>
          </a:p>
        </p:txBody>
      </p:sp>
      <p:sp>
        <p:nvSpPr>
          <p:cNvPr id="290" name="Google Shape;290;p27"/>
          <p:cNvSpPr txBox="1"/>
          <p:nvPr>
            <p:ph idx="1" type="body"/>
          </p:nvPr>
        </p:nvSpPr>
        <p:spPr>
          <a:xfrm>
            <a:off x="1297500" y="845100"/>
            <a:ext cx="7136400" cy="3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What are Actions on Objectives?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The final phase where the attacker achieves their goals using the compromised system.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Goals: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Carry out the intended malicious activities, such as data theft or system disruption.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Common Objectives: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Data Exfiltration: Stealing sensitive information.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System Manipulation: Altering or destroying data to disrupt operations.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Network Propagation: Spreading malware to other systems within the network.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Indicators of Actions on Objectives: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Unexplained data transfers, unusual system behavior, or alerts from security systems.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1297500" y="245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 sz="2200"/>
          </a:p>
        </p:txBody>
      </p:sp>
      <p:sp>
        <p:nvSpPr>
          <p:cNvPr id="296" name="Google Shape;296;p28"/>
          <p:cNvSpPr txBox="1"/>
          <p:nvPr>
            <p:ph idx="1" type="body"/>
          </p:nvPr>
        </p:nvSpPr>
        <p:spPr>
          <a:xfrm>
            <a:off x="1297500" y="845100"/>
            <a:ext cx="7136400" cy="3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Key Points: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The Cyber Kill Chain describes the stages of a cyber attack, from planning to execution.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Understanding these phases helps in spotting and stopping threats.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Proactive Defense: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Identifying weaknesses at each stage strengthens security and reduces attack risks.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Ongoing Improvement: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Regularly review and update security practices based on lessons learned.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Final Thought: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Knowing the Cyber Kill Chain helps security teams better protect sensitive information.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/>
          <p:nvPr>
            <p:ph type="title"/>
          </p:nvPr>
        </p:nvSpPr>
        <p:spPr>
          <a:xfrm>
            <a:off x="105255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600">
                <a:latin typeface="Lato Black"/>
                <a:ea typeface="Lato Black"/>
                <a:cs typeface="Lato Black"/>
                <a:sym typeface="Lato Black"/>
              </a:rPr>
              <a:t>Thank You.</a:t>
            </a:r>
            <a:endParaRPr sz="4400"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052552" y="1061925"/>
            <a:ext cx="7038900" cy="5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1052550" y="1421350"/>
            <a:ext cx="70812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chemeClr val="lt1"/>
                </a:solidFill>
                <a:highlight>
                  <a:srgbClr val="1B212C"/>
                </a:highlight>
                <a:latin typeface="Montserrat"/>
                <a:ea typeface="Montserrat"/>
                <a:cs typeface="Montserrat"/>
                <a:sym typeface="Montserrat"/>
              </a:rPr>
              <a:t>Introduction to Cyber Kill Chain?</a:t>
            </a:r>
            <a:endParaRPr sz="1500">
              <a:solidFill>
                <a:schemeClr val="lt1"/>
              </a:solidFill>
              <a:highlight>
                <a:srgbClr val="1B212C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chemeClr val="lt1"/>
                </a:solidFill>
                <a:highlight>
                  <a:srgbClr val="1B212C"/>
                </a:highlight>
                <a:latin typeface="Montserrat"/>
                <a:ea typeface="Montserrat"/>
                <a:cs typeface="Montserrat"/>
                <a:sym typeface="Montserrat"/>
              </a:rPr>
              <a:t>Purpose of the Cyber Kill Chain:</a:t>
            </a:r>
            <a:endParaRPr sz="1500">
              <a:solidFill>
                <a:schemeClr val="lt1"/>
              </a:solidFill>
              <a:highlight>
                <a:srgbClr val="1B212C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chemeClr val="lt1"/>
                </a:solidFill>
                <a:highlight>
                  <a:srgbClr val="1B212C"/>
                </a:highlight>
                <a:latin typeface="Montserrat"/>
                <a:ea typeface="Montserrat"/>
                <a:cs typeface="Montserrat"/>
                <a:sym typeface="Montserrat"/>
              </a:rPr>
              <a:t>Key Components:</a:t>
            </a:r>
            <a:endParaRPr sz="1500">
              <a:solidFill>
                <a:schemeClr val="lt1"/>
              </a:solidFill>
              <a:highlight>
                <a:srgbClr val="1B212C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500"/>
              <a:buFont typeface="Montserrat"/>
              <a:buChar char="●"/>
            </a:pPr>
            <a:r>
              <a:rPr lang="en-GB" sz="1500">
                <a:solidFill>
                  <a:schemeClr val="lt1"/>
                </a:solidFill>
                <a:highlight>
                  <a:srgbClr val="1B212C"/>
                </a:highlight>
                <a:latin typeface="Montserrat"/>
                <a:ea typeface="Montserrat"/>
                <a:cs typeface="Montserrat"/>
                <a:sym typeface="Montserrat"/>
              </a:rPr>
              <a:t>Importance in Cybersecurity:</a:t>
            </a:r>
            <a:endParaRPr sz="1500">
              <a:solidFill>
                <a:schemeClr val="lt1"/>
              </a:solidFill>
              <a:highlight>
                <a:srgbClr val="1B212C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245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the Cyber Kill Chain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297500" y="845100"/>
            <a:ext cx="7136400" cy="3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What is the Cyber Kill Chain?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A model by Lockheed Martin that outlines the stages of a cyber attack.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Helps detect, respond to, and mitigate threats.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Purpose &amp; Importance: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Provides insight into attacker behavior.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Allows for defense at every stage of an attack.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Why it Matters?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The Cyber Kill Chain helps block attacks early and reduces damage.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245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Seven Stages Of Cyber Kill Chain</a:t>
            </a:r>
            <a:endParaRPr/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1297500" y="845100"/>
            <a:ext cx="7136400" cy="3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Montserrat Medium"/>
              <a:buAutoNum type="arabicPeriod"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Reconnaissance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Montserrat Medium"/>
              <a:buAutoNum type="arabicPeriod"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Weaponization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Montserrat Medium"/>
              <a:buAutoNum type="arabicPeriod"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Delivery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Montserrat Medium"/>
              <a:buAutoNum type="arabicPeriod"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Exploitation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Montserrat Medium"/>
              <a:buAutoNum type="arabicPeriod"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Installation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Montserrat Medium"/>
              <a:buAutoNum type="arabicPeriod"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Command &amp; Control (C2)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Font typeface="Montserrat Medium"/>
              <a:buAutoNum type="arabicPeriod"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Actions on Objectives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297500" y="245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1 - Reconnaissance</a:t>
            </a:r>
            <a:endParaRPr/>
          </a:p>
        </p:txBody>
      </p:sp>
      <p:sp>
        <p:nvSpPr>
          <p:cNvPr id="254" name="Google Shape;254;p21"/>
          <p:cNvSpPr txBox="1"/>
          <p:nvPr>
            <p:ph idx="1" type="body"/>
          </p:nvPr>
        </p:nvSpPr>
        <p:spPr>
          <a:xfrm>
            <a:off x="1297500" y="845100"/>
            <a:ext cx="7136400" cy="3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What is Reconnaissance?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The first step where attackers gather information about the target.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Goals: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Identify vulnerabilities and entry points.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How Do They Do It?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Passive Methods: Collecting info without interacting (e.g., social media, websites).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Active Methods: Directly probing the target (e.g., scanning networks).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Tools Used: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WHOIS Lookup: Finds out who owns a domain.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Nmap: Scans networks to find devices and services.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245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2 - Weaponization</a:t>
            </a:r>
            <a:endParaRPr sz="2200"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1297500" y="845100"/>
            <a:ext cx="7136400" cy="3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What is Weaponization?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The process of creating a malicious payload to exploit a target.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Goals: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Prepare a weapon that can successfully breach the target’s defenses.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How It Works: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Combining an exploit with a delivery method.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Common Methods: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Malware Creation: Developing trojans, viruses, or ransomware.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Phishing Emails: Crafting emails that trick users into opening infected attachments.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Key Tools Used: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Metasploit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100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Veil-Evasion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297500" y="245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3 - </a:t>
            </a:r>
            <a:r>
              <a:rPr lang="en-GB"/>
              <a:t>Delivery</a:t>
            </a:r>
            <a:endParaRPr sz="2200"/>
          </a:p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1297500" y="845100"/>
            <a:ext cx="7136400" cy="3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What is Delivery?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The phase where the attacker transmits the weapon to the target.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Goals: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Successfully deliver the malicious payload to the victim's system.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Common Delivery Methods: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Email Attachments: Sending infected files via email.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Links: Phishing links that lead to malicious websites.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USB Drives: Physically delivering malware via infected USB sticks.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Key Considerations: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Attackers choose delivery methods based on the target’s behavior and vulnerabilities.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Timing and social engineering play a significant role in successful delivery.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type="title"/>
          </p:nvPr>
        </p:nvSpPr>
        <p:spPr>
          <a:xfrm>
            <a:off x="1297500" y="245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4 - Exploitation</a:t>
            </a:r>
            <a:endParaRPr sz="2200"/>
          </a:p>
        </p:txBody>
      </p:sp>
      <p:sp>
        <p:nvSpPr>
          <p:cNvPr id="272" name="Google Shape;272;p24"/>
          <p:cNvSpPr txBox="1"/>
          <p:nvPr>
            <p:ph idx="1" type="body"/>
          </p:nvPr>
        </p:nvSpPr>
        <p:spPr>
          <a:xfrm>
            <a:off x="1297500" y="845100"/>
            <a:ext cx="7136400" cy="39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What is Exploitation?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The phase where the attacker takes advantage of a vulnerability in the target system.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Goals: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Execute the malicious payload to gain access to the victim's system.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How It Works: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Once the payload is delivered, it triggers an exploit that compromises the system's security.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Common Exploitation Techniques: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Buffer Overflow: Overwriting memory to execute code.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SQL Injection: Manipulating database queries to gain unauthorized access.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Key Indicators of Exploitation: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Unusual network activity, unauthorized access attempts, or unexpected system behavior.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1297500" y="245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5 - Installation</a:t>
            </a:r>
            <a:endParaRPr sz="2200"/>
          </a:p>
        </p:txBody>
      </p:sp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1297500" y="845100"/>
            <a:ext cx="7136400" cy="41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What is Installation?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The phase where malware is installed on the compromised system.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Goals: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Establish a persistent presence on the victim's device.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How It Works: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After exploiting the system, the attacker installs malicious software to maintain access even if the initial vulnerability is patched.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Common Installation Techniques: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Backdoors: Creating hidden access points for future use.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Rootkits: Installing software that hides the presence of malware.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Montserrat SemiBold"/>
                <a:ea typeface="Montserrat SemiBold"/>
                <a:cs typeface="Montserrat SemiBold"/>
                <a:sym typeface="Montserrat SemiBold"/>
              </a:rPr>
              <a:t>Indicators of Installation: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Unrecognized applications running on the system.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latin typeface="Montserrat"/>
                <a:ea typeface="Montserrat"/>
                <a:cs typeface="Montserrat"/>
                <a:sym typeface="Montserrat"/>
              </a:rPr>
              <a:t>Changes to system settings or configurations.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